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8" r:id="rId4"/>
    <p:sldId id="275" r:id="rId5"/>
    <p:sldId id="265" r:id="rId6"/>
    <p:sldId id="262" r:id="rId7"/>
    <p:sldId id="266" r:id="rId8"/>
    <p:sldId id="273" r:id="rId9"/>
    <p:sldId id="259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46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Ширяева Марина Валерьевна</a:t>
            </a:r>
            <a:endParaRPr lang="ru-RU" sz="1100" dirty="0">
              <a:solidFill>
                <a:srgbClr val="2A3A7B"/>
              </a:solidFill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Заместитель начальника </a:t>
            </a:r>
            <a:r>
              <a:rPr lang="ru-RU" dirty="0">
                <a:solidFill>
                  <a:srgbClr val="2A3A7B"/>
                </a:solidFill>
                <a:latin typeface="Arial" panose="020B0604020202020204"/>
              </a:rPr>
              <a:t>отдела камерального контроля НДС</a:t>
            </a:r>
          </a:p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1563638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8" y="2067694"/>
            <a:ext cx="6567617" cy="85888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Основные изменения налогового законодательства по НДС с 2026 года.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39552" y="13290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800" dirty="0"/>
              <a:t>Основные изменения налогового законодательства по НДС с 2026 года.</a:t>
            </a:r>
            <a:r>
              <a:rPr lang="ru-RU" sz="1800" i="1" dirty="0" smtClean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i="1" u="sng" dirty="0" smtClean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ФНС России от 30.12.2025 №СД-4-3/11836</a:t>
            </a:r>
            <a:r>
              <a:rPr lang="en-US" sz="1800" i="1" u="sng" dirty="0" smtClean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ru-RU" sz="1800" i="1" dirty="0" smtClean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800" i="1" dirty="0">
              <a:solidFill>
                <a:srgbClr val="2A3A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8421" y="924296"/>
            <a:ext cx="3953087" cy="4058230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rgbClr val="223570"/>
                </a:solidFill>
                <a:latin typeface="Arial" panose="020B0604020202020204"/>
              </a:rPr>
              <a:t>1. </a:t>
            </a:r>
            <a:r>
              <a:rPr lang="ru-RU" sz="1000" b="1" dirty="0">
                <a:solidFill>
                  <a:srgbClr val="002060"/>
                </a:solidFill>
                <a:latin typeface="Arial" panose="020B0604020202020204"/>
              </a:rPr>
              <a:t>Сокращение предельного размера дохода для применения освобождения от уплаты НДС налогоплательщиками УСН (п.1 ст.145 НК РФ):</a:t>
            </a:r>
            <a:r>
              <a:rPr lang="ru-RU" sz="1000" b="1" u="sng" dirty="0">
                <a:solidFill>
                  <a:srgbClr val="002060"/>
                </a:solidFill>
                <a:latin typeface="Arial" panose="020B0604020202020204"/>
              </a:rPr>
              <a:t>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2025 год - 20 млн. руб.,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2026 год - 15 млн. руб., 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за 2027 и последующий годы - 10 млн. рублей.</a:t>
            </a:r>
          </a:p>
          <a:p>
            <a:endParaRPr lang="ru-RU" sz="1000" b="1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000" b="1" dirty="0">
                <a:solidFill>
                  <a:srgbClr val="002060"/>
                </a:solidFill>
                <a:latin typeface="Arial" panose="020B0604020202020204"/>
              </a:rPr>
              <a:t>2. Возможность однократно в первый год отказаться от пониженной ставки НДС (5%, 7%) до истечения 3-летнего срока.</a:t>
            </a:r>
          </a:p>
          <a:p>
            <a:r>
              <a:rPr lang="ru-RU" sz="1000" dirty="0">
                <a:solidFill>
                  <a:srgbClr val="223570"/>
                </a:solidFill>
                <a:latin typeface="Arial" panose="020B0604020202020204"/>
              </a:rPr>
              <a:t>Переход возможен только в течение четырех последовательных кварталов начиная с квартала, в котором впервые задекларирована ставка НДС 5% или 7</a:t>
            </a:r>
            <a:r>
              <a:rPr lang="ru-RU" sz="1000" dirty="0" smtClean="0">
                <a:solidFill>
                  <a:srgbClr val="223570"/>
                </a:solidFill>
                <a:latin typeface="Arial" panose="020B0604020202020204"/>
              </a:rPr>
              <a:t>%</a:t>
            </a:r>
          </a:p>
          <a:p>
            <a:endParaRPr lang="ru-RU" sz="10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000" b="1" dirty="0" smtClean="0">
                <a:solidFill>
                  <a:srgbClr val="223570"/>
                </a:solidFill>
                <a:latin typeface="Arial" panose="020B0604020202020204"/>
              </a:rPr>
              <a:t>3.</a:t>
            </a:r>
            <a:r>
              <a:rPr lang="ru-RU" sz="1000" b="1" dirty="0">
                <a:solidFill>
                  <a:srgbClr val="002060"/>
                </a:solidFill>
                <a:latin typeface="Arial" panose="020B0604020202020204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anose="020B0604020202020204"/>
              </a:rPr>
              <a:t>Порог доходов в 2026 году, </a:t>
            </a:r>
            <a:r>
              <a:rPr lang="ru-RU" sz="1000" b="1" dirty="0">
                <a:solidFill>
                  <a:srgbClr val="002060"/>
                </a:solidFill>
                <a:latin typeface="Arial" panose="020B0604020202020204"/>
              </a:rPr>
              <a:t>при котором ставка НДС </a:t>
            </a:r>
            <a:r>
              <a:rPr lang="ru-RU" sz="1000" b="1" dirty="0" smtClean="0">
                <a:solidFill>
                  <a:srgbClr val="002060"/>
                </a:solidFill>
                <a:latin typeface="Arial" panose="020B0604020202020204"/>
              </a:rPr>
              <a:t>вырастает</a:t>
            </a:r>
            <a:r>
              <a:rPr lang="ru-RU" sz="1000" b="1" dirty="0">
                <a:solidFill>
                  <a:srgbClr val="002060"/>
                </a:solidFill>
                <a:latin typeface="Arial" panose="020B0604020202020204"/>
              </a:rPr>
              <a:t>:</a:t>
            </a:r>
          </a:p>
          <a:p>
            <a:r>
              <a:rPr lang="ru-RU" sz="1000" dirty="0" smtClean="0">
                <a:solidFill>
                  <a:srgbClr val="002060"/>
                </a:solidFill>
                <a:latin typeface="Arial" panose="020B0604020202020204"/>
              </a:rPr>
              <a:t>20 млн. руб. до 272,5 млн. руб. – 5%;</a:t>
            </a:r>
          </a:p>
          <a:p>
            <a:r>
              <a:rPr lang="ru-RU" sz="1000" dirty="0" smtClean="0">
                <a:solidFill>
                  <a:srgbClr val="002060"/>
                </a:solidFill>
                <a:latin typeface="Arial" panose="020B0604020202020204"/>
              </a:rPr>
              <a:t>272 млн. руб. до 490,5 млн. руб. – 7%</a:t>
            </a:r>
            <a:endParaRPr lang="ru-RU" sz="1000" dirty="0">
              <a:solidFill>
                <a:srgbClr val="002060"/>
              </a:solidFill>
              <a:latin typeface="Arial" panose="020B0604020202020204"/>
            </a:endParaRPr>
          </a:p>
          <a:p>
            <a:endParaRPr lang="ru-RU" sz="1000" dirty="0">
              <a:solidFill>
                <a:srgbClr val="223570"/>
              </a:solidFill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57631" y="915566"/>
            <a:ext cx="4218825" cy="4058230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rgbClr val="FF0000"/>
                </a:solidFill>
                <a:latin typeface="Arial" panose="020B0604020202020204"/>
              </a:rPr>
              <a:t>Ответы на часто задаваемые вопросы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При осуществлении операций, не облагаемых НДС (ст. 146, 149 НК РФ), необходимо заполнить раздел 7 декларации по НДС. 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Ставки 0% применяются </a:t>
            </a:r>
            <a:r>
              <a:rPr lang="ru-RU" sz="1100" dirty="0" smtClean="0">
                <a:solidFill>
                  <a:srgbClr val="223570"/>
                </a:solidFill>
                <a:latin typeface="Arial" panose="020B0604020202020204"/>
              </a:rPr>
              <a:t>только </a:t>
            </a:r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плательщиками, выбравшим общеустановленную ставку 22%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Исключение: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экспорт товаров (в том числе в ЕАЭС);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международные перевозки товаров;</a:t>
            </a: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- транспортно-экспедиционные услуги при организации международной перевозки.</a:t>
            </a: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100" dirty="0">
                <a:solidFill>
                  <a:srgbClr val="223570"/>
                </a:solidFill>
                <a:latin typeface="Arial" panose="020B0604020202020204"/>
              </a:rPr>
              <a:t>Ставка 0% применяется к виду деятельности «Услуги по предоставлению мест для временного проживания в гостиницах и иных средствах размещения» (продлен до конца 2030 года, пп.19 п.1 ст.164 НК РФ).</a:t>
            </a: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2400" dirty="0"/>
              <a:t>Основные изменения налогового законодательства по НДС с 2026 года.</a:t>
            </a:r>
            <a:r>
              <a:rPr lang="ru-RU" sz="2400" i="1" dirty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i="1" dirty="0">
              <a:solidFill>
                <a:srgbClr val="2A3A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576" y="1347614"/>
            <a:ext cx="7344816" cy="316835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положениями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Федерального закона от 28.11.2025 N 425-ФЗ, основная ставка НДС увеличена с 20 до 22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</a:p>
          <a:p>
            <a:pPr algn="ctr"/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Применять новую ставку необходимо к товарам, работам, услугам и имущественным правам, которые отгрузили, выполнили, оказали или передали с 1 января 2026 года. 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случае, когда товар, по которому в 2025 году получили предоплату (НДС с аванса исчислили по ставке 20/120), отгружают в 2026 году, то при реализации продавец должен рассчитать НДС по ставке 22%, а к вычету принять НДС с аванса, исчисленный по ставке 20/120.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24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39551" y="267494"/>
            <a:ext cx="7462157" cy="50405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800" dirty="0"/>
              <a:t>Основные изменения налогового законодательства по НДС с 2026 года.</a:t>
            </a:r>
            <a:r>
              <a:rPr lang="ru-RU" sz="1800" i="1" dirty="0" smtClean="0">
                <a:solidFill>
                  <a:srgbClr val="2A3A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00" i="1" dirty="0">
              <a:solidFill>
                <a:srgbClr val="2A3A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71600" y="908252"/>
            <a:ext cx="7056784" cy="3607714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Величины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размера доходов для применения пониженных ставок 5 и 7%  подлежат индексации в порядке, предусмотренном пунктом 2 статьи 346.12 НК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РФ:</a:t>
            </a:r>
          </a:p>
          <a:p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Arial" panose="020B0604020202020204"/>
              </a:rPr>
              <a:t>20 млн. руб. до 272,5 млн. руб. – 5</a:t>
            </a:r>
            <a:r>
              <a:rPr lang="ru-RU" dirty="0" smtClean="0">
                <a:solidFill>
                  <a:srgbClr val="002060"/>
                </a:solidFill>
                <a:latin typeface="Arial" panose="020B0604020202020204"/>
              </a:rPr>
              <a:t>%,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ставки 5% прекращается с 1-го числа месяца, следующего за месяцем, в котором произошло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превышение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Arial" panose="020B0604020202020204"/>
              </a:rPr>
              <a:t>272 млн. руб. до 490,5 млн. руб. – 7</a:t>
            </a:r>
            <a:r>
              <a:rPr lang="ru-RU" dirty="0" smtClean="0">
                <a:solidFill>
                  <a:srgbClr val="002060"/>
                </a:solidFill>
                <a:latin typeface="Arial" panose="020B0604020202020204"/>
              </a:rPr>
              <a:t>%,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/>
              </a:rPr>
              <a:t>при превышении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доходов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начала 2026 г.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размера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490,5 млн руб.,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применение пониженной ставки утрачивается с 1-го числа месяца такого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превышения.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u="sng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2673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нормативные документы по порядку заполнения налоговой декларации по НДС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32" y="1200601"/>
            <a:ext cx="648072" cy="542021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3117712" y="1236024"/>
            <a:ext cx="3081562" cy="141397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ФНС России от 14.03.2016 № ММВ-7-3/136@ «Об утверждении перечня кодов видов операций, указываемых в книге покупок, применяемой при расчетах по налогу на добавленную стоимость, дополнительном листе к ней, книге продаж, применяемой при расчетах по налогу на добавленную стоимость, дополнительном листе к ней, а также кодов видов операций по налогу на добавленную стоимость, необходимых для ведения журнала учета полученных и выставленных счетов-фактур».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110" y="1787101"/>
            <a:ext cx="2574191" cy="86290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23321" y="1787101"/>
            <a:ext cx="2682393" cy="84921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Приказ ФНС России от 05.11.2024 №ЕД-7-3/989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@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«Об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утверждении формы налоговой декларации по налогу на добавленную стоимость, порядка ее заполнения, а также формата представления налоговой декларации по налогу на добавленную стоимость в электронной форме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».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64768" y="2800582"/>
            <a:ext cx="2349544" cy="109500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</a:t>
            </a:r>
            <a:r>
              <a:rPr lang="en-US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февраля 2025 г. N СД-4-3/1064@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 доведении  контрольных соотношений показателей налоговой декларации </a:t>
            </a:r>
          </a:p>
          <a:p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налогу на добавленную стоимость»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41044" y="3999569"/>
            <a:ext cx="2781592" cy="86409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Письма ФНС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России от 16.01.2018 № СД-4-3/480@ "О порядке применения НДС налоговыми агентами, указанными в пункте 8 статьи 161 НК РФ", от 19.04.2018 № СД-4-3/7484@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64116" y="1765233"/>
            <a:ext cx="2493560" cy="8661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26.12.2011 № 1137 «О формах и правилах заполнения (ведения) документов, применяемых при расчетах по налогу на добавленную стоимость».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13402" y="2869672"/>
            <a:ext cx="2349544" cy="95682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«Примеры отражения записей по счетам-фактурам в книге покупок и книге продаж с указанием кодов видов операций»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9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20.09.2016 № СД-4-3/17657@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97431" y="3999568"/>
            <a:ext cx="2781592" cy="86409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03.12.2018 № ЕД-4-15/23367@) «О направлении информационного письма».</a:t>
            </a:r>
          </a:p>
        </p:txBody>
      </p:sp>
      <p:sp>
        <p:nvSpPr>
          <p:cNvPr id="16" name="Oval 11">
            <a:extLst>
              <a:ext uri="{FF2B5EF4-FFF2-40B4-BE49-F238E27FC236}">
                <a16:creationId xmlns:a16="http://schemas.microsoft.com/office/drawing/2014/main" xmlns="" id="{0BFB6D33-122A-40C7-B143-0897BA7CC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8989" y="2797241"/>
            <a:ext cx="1027264" cy="1029984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558800" sx="102000" sy="102000" algn="ctr" rotWithShape="0">
              <a:prstClr val="black">
                <a:alpha val="1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 dirty="0"/>
          </a:p>
        </p:txBody>
      </p:sp>
      <p:pic>
        <p:nvPicPr>
          <p:cNvPr id="17" name="Graphic 35" descr="Receipt with solid fill">
            <a:extLst>
              <a:ext uri="{FF2B5EF4-FFF2-40B4-BE49-F238E27FC236}">
                <a16:creationId xmlns:lc="http://schemas.openxmlformats.org/drawingml/2006/lockedCanvas" xmlns="" xmlns:a16="http://schemas.microsoft.com/office/drawing/2014/main" id="{5297AE61-11CC-475F-B41B-A845DD61AD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lc="http://schemas.openxmlformats.org/drawingml/2006/lockedCanvas"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47811" y="3029672"/>
            <a:ext cx="449620" cy="44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508909" y="195486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800" dirty="0"/>
              <a:t>Основные изменения налогового законодательства по НДС с 2026 года.</a:t>
            </a:r>
            <a:endParaRPr lang="ru-RU" sz="1800" i="1" dirty="0">
              <a:solidFill>
                <a:srgbClr val="2A3A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85883"/>
              </p:ext>
            </p:extLst>
          </p:nvPr>
        </p:nvGraphicFramePr>
        <p:xfrm>
          <a:off x="179512" y="986878"/>
          <a:ext cx="8352927" cy="3977664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4103193"/>
                <a:gridCol w="4249734"/>
              </a:tblGrid>
              <a:tr h="439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Вычет НДС у налогоплательщиков, применяющих специальную ставку 5%, 7%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Вычет НДС у налогоплательщиков, применяющих общую ставку 10, 22%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0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отгрузке в счет авансов («обнуление» НДС с аванса)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отгрузке в счет авансов («обнуление» НДС с аванса)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4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Исчисленный</a:t>
                      </a:r>
                      <a:r>
                        <a:rPr lang="ru-RU" sz="1400" b="0" i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авансов и расторжении (изменении условий) договора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Исчисленный</a:t>
                      </a:r>
                      <a:r>
                        <a:rPr lang="ru-RU" sz="1400" b="0" i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авансов и расторжении (изменении условий) договора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4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покупателем товаров или отказа от товаров (работ, услуг)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покупателем товаров или отказа от товаров (работ, услуг)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0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изменении цены отгруженных товаров (работ, услуг) в сторону уменьшения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изменении цены отгруженных товаров (работ, услуг) в сторону уменьшения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90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Предъявленный НДС при покупках, при ввозе товаров в РФ и (или) при перечислении авансов продавцу за будущие покупки («входной» НДС)</a:t>
                      </a:r>
                      <a:endParaRPr lang="ru-RU" sz="1400" b="0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1361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8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7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39552" y="13290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800" dirty="0"/>
              <a:t>Основные изменения налогового законодательства по НДС с 2026 года.</a:t>
            </a:r>
            <a:endParaRPr lang="ru-RU" sz="1800" i="1" dirty="0">
              <a:solidFill>
                <a:srgbClr val="2A3A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5" y="915566"/>
            <a:ext cx="8424935" cy="4058230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Постановление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Правительства РФ от 23.01.2026 N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26</a:t>
            </a: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С 1 апреля 2026 применяются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обновленные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формы счета-фактуры, книги покупок и книги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продаж, а именно:</a:t>
            </a:r>
          </a:p>
          <a:p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- в счет-фактуру добавили строку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5б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. В ней указывают номер и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дату авансового счета-фактуры.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В строке также отражают номер и дату последнего исправления этого счета-фактуры; </a:t>
            </a:r>
          </a:p>
          <a:p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- книгу покупок дополнили графой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7а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. В ней отражают номер и дату счета-фактуры, выставленного при отгрузке товаров (работ, услуг), передаче имущественных прав в счет ранее полученной оплаты или иных платежей. Те же изменения внесли в дополнительный лист книги покупок; </a:t>
            </a:r>
          </a:p>
          <a:p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- в книге продаж появилась графа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11а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. В графе указывают номер и дату счета-фактуры, выставленного при получении оплат или иных платежей за предстоящие поставки, в оплату которых засчитывают такие суммы. Эти данные берут из новой строки 5б счета-фактуры. В графах 14 и 17 книги продаж теперь указана ставка НДС 22% (ранее - 20%), а в графах 14а и 17а - 20 или 18% (ранее - 18%). Те же изменения внесли в дополнительный лист книги продаж.</a:t>
            </a:r>
          </a:p>
          <a:p>
            <a:pPr algn="ctr"/>
            <a:endParaRPr lang="ru-RU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2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8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ru-RU" dirty="0">
                <a:latin typeface="Arial" panose="020B0604020202020204"/>
              </a:rPr>
              <a:t>Ошибки при исчислении НДС налогоплательщиками, применяющими УСН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6498" y="1275606"/>
            <a:ext cx="799288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представление налоговых деклараций по НДС при наличии налоговой обязанности</a:t>
            </a:r>
          </a:p>
          <a:p>
            <a:pPr algn="just">
              <a:spcBef>
                <a:spcPts val="0"/>
              </a:spcBef>
            </a:pPr>
            <a:endParaRPr lang="ru-RU" sz="1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осуществлении плательщиком УСН только операций, необлагаемых НДС (например, услуги общественного питания, медицинские услуги и </a:t>
            </a:r>
            <a:r>
              <a:rPr lang="ru-RU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тп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остается необходимость представления налоговой декларации по НДС с заполнением 7 Раздела.</a:t>
            </a:r>
          </a:p>
          <a:p>
            <a:pPr algn="just">
              <a:spcBef>
                <a:spcPts val="0"/>
              </a:spcBef>
            </a:pP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соответствии с п. 1 ст. 167 НК РФ, налоговая база по НДС определяется на дату отгрузки товаров (работ, услуг), даже при отсутствии оплаты от покупателя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исчисление авансовых платежей (5/105, 7/107, 20/120, 10/110</a:t>
            </a:r>
            <a:r>
              <a:rPr lang="ru-RU" sz="1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получении налогоплательщиком предоплаты, налоговая база по НДС должна быть определена им дважды: на день получения предоплаты (п. 1 ст. 167 НК РФ) и на день отгрузки товаров (работ, услуг) (п. 14 ст. 167 НК РФ). На дату отгрузки НДС, исчисленный с предоплаты, продавец принимает к вычету (п. 8 ст. 171 и п. 6 ст. 172 НК РФ).</a:t>
            </a:r>
          </a:p>
          <a:p>
            <a:pPr algn="just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получении аванса к планируемой отгрузке в счет этого аванса в одном и том же квартале, допустимо составление счета-фактуры и исчисление НДС только при отгрузке (п. 13 Методических рекомендаций по НДС для УСН, доведенных письмом от 17.10.2024 №СД-4-3/11815@).</a:t>
            </a:r>
          </a:p>
          <a:p>
            <a:pPr algn="just">
              <a:spcBef>
                <a:spcPts val="0"/>
              </a:spcBef>
            </a:pP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71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1142</Words>
  <Application>Microsoft Office PowerPoint</Application>
  <PresentationFormat>Экран (16:9)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Ширяева Марина Валерьевна</dc:creator>
  <cp:lastModifiedBy>Ширяева Марина Валерьевна</cp:lastModifiedBy>
  <cp:revision>56</cp:revision>
  <dcterms:modified xsi:type="dcterms:W3CDTF">2026-02-03T00:57:44Z</dcterms:modified>
</cp:coreProperties>
</file>